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64" r:id="rId2"/>
    <p:sldId id="265" r:id="rId3"/>
    <p:sldId id="257" r:id="rId4"/>
    <p:sldId id="260" r:id="rId5"/>
    <p:sldId id="256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726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A91E-B63A-33CC-9FA6-57563E431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DEE90-FB34-06B7-EA76-D160487D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76C64-0454-61A6-D7C8-394D850E6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8DBDC-95B1-6B2F-7BC7-50C7EB24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5325-5282-EC1D-EB6D-0EF6648C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3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B17A-1C08-541E-B669-FB5312CF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51CFA-3929-0F52-1897-E38F3152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A629-C7E9-0A21-E24D-B940DEB9B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C6392-7469-B356-39F0-419903AC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76C4-4F4C-6042-305D-A648CF9C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9777A-84D2-E4B9-0612-578263587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FAE66-9D39-BDD7-DB22-E7B1F959A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EDE39-F73F-2FC2-B83A-DDA9DB3C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0D24B-AF58-D017-8878-72F676D9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52B0-DC2D-001A-A5AF-DC0DE4E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9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5B06-2CB4-CAF4-241D-C943DA95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E22E9-510E-CC6F-A4AA-61AA8516C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105C-A19A-37C1-1AB5-A5BC0D14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F654-C00C-9A76-DB99-3BECF0BE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E236D-5DF2-5EAB-5AF4-BC15C7DB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7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10E6-74CF-3A8A-9F0B-778A034C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820FD-69DD-EBD8-0EE5-61B9AE2A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A84DC-A1CE-BE33-1E9C-17903CF7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42BD1-168C-6049-8492-48BFC5B0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86C09-3296-9230-939A-A7598667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0B59-C0D7-D44C-9FF1-9771C6A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0A8A-EF8B-0BCC-8EA5-2F5DE9FFB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B2F9-5B20-C283-3A9D-8802CA274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58CB8-5289-FA50-CF0E-E134A044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E3C18-B033-5E4B-A8B6-00576BFF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BCAA3-0202-8093-AA5D-F96B42B1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3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9C5C-F0FB-366E-16FC-F2A0ADA6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52C8-915C-79DD-76B2-670A221A2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5AF22-AC7C-FAC3-A516-F41EA6755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C860B-613F-A9A1-74EF-187F3689B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CBB09-2627-9036-568F-A4F005F48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0476E-4291-E174-B3C4-64CE8454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B0EB5-DB25-76C2-E73C-D4CD48423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B8A06-3780-0F36-274D-F2FAE125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6C62-BDFD-3406-4154-4926D2CB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21865-F3CE-3145-B0F7-FCBF5463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AACF7-81E4-6453-BE26-1F7781C2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C37D0-AC2B-E21E-08BE-8B099242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0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4E8B3-BDCB-521F-5C80-6A2F2EFFE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35E32-B99D-7C6C-3D5B-AB4D75D4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83E0D-8318-5686-959F-116229E0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CDEB-DB92-0D35-90C1-A47F11A1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49FB-77B6-D4B1-5481-BB03C416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EE53F-BF2B-F49F-CD0E-93846591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C9F72-3E28-A879-D4E4-AD80E27C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AFE0A-4A7A-1A45-6AFD-083C336E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C7879-8037-79FC-4F68-5291D7AB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5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5223-C91B-5865-3553-C0339F6E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0C2C2-9D16-115F-0D59-76FF8DEE1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774BD-4E34-F2A8-D6AE-0B6B0441F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5816-7917-CB37-0AE2-22BAB419D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4BAED-1B1C-0369-DE6B-404CE05A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F541F-ADC7-50A7-57DE-ECFD6ED9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6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C9A30-0547-BC54-3049-CAD7B0E1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10B13-D64F-6204-011F-CF10A2BC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FC899-2DFB-E3B3-31A5-87D097C37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2CB0-74CA-8028-2287-BE191DA18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4DB03-27A1-9742-C221-B90006910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7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B5CA-5115-3320-988E-78F0650D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Longread</a:t>
            </a:r>
            <a:r>
              <a:rPr lang="en-US" dirty="0"/>
              <a:t> DLPFC </a:t>
            </a:r>
            <a:r>
              <a:rPr lang="en-US" dirty="0" err="1"/>
              <a:t>Visium</a:t>
            </a:r>
            <a:r>
              <a:rPr lang="en-US" dirty="0"/>
              <a:t> meeting with </a:t>
            </a:r>
            <a:r>
              <a:rPr lang="en-US" dirty="0" err="1"/>
              <a:t>Timp</a:t>
            </a:r>
            <a:r>
              <a:rPr lang="en-US" dirty="0"/>
              <a:t> and Hicks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DF4A-3764-D19B-B86A-DEDF9D20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12/19/2023</a:t>
            </a:r>
          </a:p>
        </p:txBody>
      </p:sp>
    </p:spTree>
    <p:extLst>
      <p:ext uri="{BB962C8B-B14F-4D97-AF65-F5344CB8AC3E}">
        <p14:creationId xmlns:p14="http://schemas.microsoft.com/office/powerpoint/2010/main" val="199929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84B5-80C2-0106-8DA7-372FE4777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110"/>
            <a:ext cx="10515600" cy="4351338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Goal: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Increase resolution on our current understanding of the transcript landscape in the dorsolateral pre-frontal cortex by identifying transcript isoforms with spatial awareness.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Differential isoform expression analysis of data from long-read sequencing of cDNA generated by processing human brain tissue samples on the 10X Genomics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Visium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platform. 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CDAB2-B7EB-FAC8-BA2F-FB7A9CE357FB}"/>
              </a:ext>
            </a:extLst>
          </p:cNvPr>
          <p:cNvSpPr txBox="1"/>
          <p:nvPr/>
        </p:nvSpPr>
        <p:spPr>
          <a:xfrm>
            <a:off x="838200" y="2619891"/>
            <a:ext cx="446314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Proof of concept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Barnyard experiment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QC and enrichment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generation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Sequencing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Spatial/barcode analysis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Data acquisition</a:t>
            </a:r>
          </a:p>
          <a:p>
            <a:pPr lvl="1"/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 sequencing of 4 DLPFC cDNA samples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QC and enrichment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Library generation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Sequencing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E7BB4-7C60-FF5F-3749-71B0B54575B8}"/>
              </a:ext>
            </a:extLst>
          </p:cNvPr>
          <p:cNvSpPr txBox="1"/>
          <p:nvPr/>
        </p:nvSpPr>
        <p:spPr>
          <a:xfrm>
            <a:off x="5954484" y="3097782"/>
            <a:ext cx="446314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Analysis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Compare isoform expression across brain layers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Demuxing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Spatial clustering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Isoform calling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Differential expression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Biological information/significance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 in isoform expression from common or functionally significant genes  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Potentially use on additional disease cohort samples?</a:t>
            </a:r>
          </a:p>
        </p:txBody>
      </p:sp>
    </p:spTree>
    <p:extLst>
      <p:ext uri="{BB962C8B-B14F-4D97-AF65-F5344CB8AC3E}">
        <p14:creationId xmlns:p14="http://schemas.microsoft.com/office/powerpoint/2010/main" val="1964804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D350-5870-CEEB-3F67-5DAC6D12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Problems/Questions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94235-1F70-7C66-8FB1-DBDB1A30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 should be running </a:t>
            </a:r>
            <a:r>
              <a:rPr lang="en-US" dirty="0" err="1"/>
              <a:t>BayesSpace</a:t>
            </a:r>
            <a:r>
              <a:rPr lang="en-US" dirty="0"/>
              <a:t> pipeline differently? Are there suggestions on how to benchmark. </a:t>
            </a:r>
          </a:p>
          <a:p>
            <a:r>
              <a:rPr lang="en-US" dirty="0"/>
              <a:t>Do we keep low quality reads – given the clear clustering issues that are arising when keeping them.   </a:t>
            </a:r>
          </a:p>
          <a:p>
            <a:r>
              <a:rPr lang="en-US" dirty="0"/>
              <a:t>Joining together across samples. Spatial approach or not?</a:t>
            </a:r>
          </a:p>
          <a:p>
            <a:r>
              <a:rPr lang="en-US" dirty="0"/>
              <a:t>How should I structure differential expression analysis – could potentially be best pathway for isoform discovery. </a:t>
            </a:r>
          </a:p>
          <a:p>
            <a:r>
              <a:rPr lang="en-US" dirty="0"/>
              <a:t>How to correctly utilize the </a:t>
            </a:r>
            <a:r>
              <a:rPr lang="en-US" dirty="0" err="1"/>
              <a:t>illumina</a:t>
            </a:r>
            <a:r>
              <a:rPr lang="en-US" dirty="0"/>
              <a:t> data as a benchmark.  </a:t>
            </a:r>
          </a:p>
          <a:p>
            <a:r>
              <a:rPr lang="en-US" dirty="0"/>
              <a:t>Is </a:t>
            </a:r>
            <a:r>
              <a:rPr lang="en-US" dirty="0" err="1"/>
              <a:t>CellCharter</a:t>
            </a:r>
            <a:r>
              <a:rPr lang="en-US" dirty="0"/>
              <a:t> worth trying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7D45-E97D-9C4B-1149-2D046814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BayesSpace</a:t>
            </a:r>
            <a:r>
              <a:rPr lang="en-US" dirty="0"/>
              <a:t> current pipeline </a:t>
            </a:r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F2B11E-55F8-3077-943F-F911857FF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5624" y="1690688"/>
            <a:ext cx="521543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C078F-6AFD-E43B-EE9F-5948E3B88F30}"/>
              </a:ext>
            </a:extLst>
          </p:cNvPr>
          <p:cNvSpPr txBox="1"/>
          <p:nvPr/>
        </p:nvSpPr>
        <p:spPr>
          <a:xfrm>
            <a:off x="444843" y="1544594"/>
            <a:ext cx="41543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SpacialExperiment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runPCA</a:t>
            </a:r>
            <a:r>
              <a:rPr lang="en-US" dirty="0">
                <a:sym typeface="Wingdings" pitchFamily="2" charset="2"/>
              </a:rPr>
              <a:t> on top2,000 HVGS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itchFamily="2" charset="2"/>
              </a:rPr>
              <a:t>Spatial Preprocess w/ 15 PCs</a:t>
            </a:r>
          </a:p>
          <a:p>
            <a:pPr marL="342900" indent="-342900">
              <a:buAutoNum type="arabicPeriod"/>
            </a:pPr>
            <a:r>
              <a:rPr lang="en-US" dirty="0" err="1">
                <a:sym typeface="Wingdings" pitchFamily="2" charset="2"/>
              </a:rPr>
              <a:t>spatialCluster</a:t>
            </a:r>
            <a:r>
              <a:rPr lang="en-US" dirty="0">
                <a:sym typeface="Wingdings" pitchFamily="2" charset="2"/>
              </a:rPr>
              <a:t> (gamma=3, cluster=2/9)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DDE97-F04E-4087-F45A-929D23415A8E}"/>
              </a:ext>
            </a:extLst>
          </p:cNvPr>
          <p:cNvSpPr txBox="1"/>
          <p:nvPr/>
        </p:nvSpPr>
        <p:spPr>
          <a:xfrm>
            <a:off x="670943" y="3632201"/>
            <a:ext cx="4716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Current methodology for assessing benchmarking pipeline is just looking at the figures for clustering smoothness </a:t>
            </a:r>
          </a:p>
        </p:txBody>
      </p:sp>
    </p:spTree>
    <p:extLst>
      <p:ext uri="{BB962C8B-B14F-4D97-AF65-F5344CB8AC3E}">
        <p14:creationId xmlns:p14="http://schemas.microsoft.com/office/powerpoint/2010/main" val="230297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4C56BA4-656C-6396-70C4-6B73E8636875}"/>
              </a:ext>
            </a:extLst>
          </p:cNvPr>
          <p:cNvSpPr txBox="1"/>
          <p:nvPr/>
        </p:nvSpPr>
        <p:spPr>
          <a:xfrm>
            <a:off x="1046362" y="70296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Br2720 </a:t>
            </a:r>
          </a:p>
        </p:txBody>
      </p:sp>
      <p:pic>
        <p:nvPicPr>
          <p:cNvPr id="28" name="Picture 27" descr="A red and blue hexagons&#10;&#10;Description automatically generated">
            <a:extLst>
              <a:ext uri="{FF2B5EF4-FFF2-40B4-BE49-F238E27FC236}">
                <a16:creationId xmlns:a16="http://schemas.microsoft.com/office/drawing/2014/main" id="{73AFFD46-E0F3-1260-D33C-71F3812F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2518"/>
            <a:ext cx="3022234" cy="2417787"/>
          </a:xfrm>
          <a:prstGeom prst="rect">
            <a:avLst/>
          </a:prstGeom>
        </p:spPr>
      </p:pic>
      <p:pic>
        <p:nvPicPr>
          <p:cNvPr id="30" name="Picture 29" descr="A blue and red hexagon pattern&#10;&#10;Description automatically generated">
            <a:extLst>
              <a:ext uri="{FF2B5EF4-FFF2-40B4-BE49-F238E27FC236}">
                <a16:creationId xmlns:a16="http://schemas.microsoft.com/office/drawing/2014/main" id="{DDAC8FB8-0C78-02DD-EC34-B5740B3CE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4"/>
          <a:stretch/>
        </p:blipFill>
        <p:spPr>
          <a:xfrm>
            <a:off x="2759526" y="1072518"/>
            <a:ext cx="2880668" cy="24177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560E73-01EF-3CF7-A13B-7675FF30D755}"/>
              </a:ext>
            </a:extLst>
          </p:cNvPr>
          <p:cNvSpPr txBox="1"/>
          <p:nvPr/>
        </p:nvSpPr>
        <p:spPr>
          <a:xfrm>
            <a:off x="3798119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Br6471</a:t>
            </a:r>
          </a:p>
        </p:txBody>
      </p:sp>
      <p:pic>
        <p:nvPicPr>
          <p:cNvPr id="33" name="Picture 32" descr="A red and blue square with black dots&#10;&#10;Description automatically generated">
            <a:extLst>
              <a:ext uri="{FF2B5EF4-FFF2-40B4-BE49-F238E27FC236}">
                <a16:creationId xmlns:a16="http://schemas.microsoft.com/office/drawing/2014/main" id="{5355FC91-F7EB-C0AA-1BF2-BD4EFF73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2"/>
          <a:stretch/>
        </p:blipFill>
        <p:spPr>
          <a:xfrm>
            <a:off x="5884541" y="1129143"/>
            <a:ext cx="2691048" cy="23045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F1158A-118C-ABFC-9FC4-437A1C932A6A}"/>
              </a:ext>
            </a:extLst>
          </p:cNvPr>
          <p:cNvSpPr txBox="1"/>
          <p:nvPr/>
        </p:nvSpPr>
        <p:spPr>
          <a:xfrm>
            <a:off x="6889309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Br6522</a:t>
            </a:r>
          </a:p>
        </p:txBody>
      </p:sp>
      <p:pic>
        <p:nvPicPr>
          <p:cNvPr id="36" name="Picture 35" descr="A red and blue hexagons&#10;&#10;Description automatically generated">
            <a:extLst>
              <a:ext uri="{FF2B5EF4-FFF2-40B4-BE49-F238E27FC236}">
                <a16:creationId xmlns:a16="http://schemas.microsoft.com/office/drawing/2014/main" id="{2E9863AC-DEE3-3C1D-2E55-D3DCA1FCF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57"/>
          <a:stretch/>
        </p:blipFill>
        <p:spPr>
          <a:xfrm>
            <a:off x="8849586" y="1129143"/>
            <a:ext cx="2880668" cy="2412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519F7B-D986-2E0C-E82F-EAC1A67773AF}"/>
              </a:ext>
            </a:extLst>
          </p:cNvPr>
          <p:cNvSpPr txBox="1"/>
          <p:nvPr/>
        </p:nvSpPr>
        <p:spPr>
          <a:xfrm>
            <a:off x="9648834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Br8667</a:t>
            </a:r>
          </a:p>
        </p:txBody>
      </p:sp>
      <p:pic>
        <p:nvPicPr>
          <p:cNvPr id="39" name="Picture 38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8E7DC7E4-FF97-3B32-90B1-5E9F32F9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37249"/>
            <a:ext cx="3022234" cy="2417787"/>
          </a:xfrm>
          <a:prstGeom prst="rect">
            <a:avLst/>
          </a:prstGeom>
        </p:spPr>
      </p:pic>
      <p:pic>
        <p:nvPicPr>
          <p:cNvPr id="41" name="Picture 40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91316B65-617C-54F6-C659-BF957A6ED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56"/>
          <a:stretch/>
        </p:blipFill>
        <p:spPr>
          <a:xfrm>
            <a:off x="2726514" y="3737249"/>
            <a:ext cx="2925446" cy="2480671"/>
          </a:xfrm>
          <a:prstGeom prst="rect">
            <a:avLst/>
          </a:prstGeom>
        </p:spPr>
      </p:pic>
      <p:pic>
        <p:nvPicPr>
          <p:cNvPr id="43" name="Picture 42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49BA77FA-0B3E-E786-2FF4-249C3037ED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21"/>
          <a:stretch/>
        </p:blipFill>
        <p:spPr>
          <a:xfrm>
            <a:off x="5651960" y="3641127"/>
            <a:ext cx="3113249" cy="2672914"/>
          </a:xfrm>
          <a:prstGeom prst="rect">
            <a:avLst/>
          </a:prstGeom>
        </p:spPr>
      </p:pic>
      <p:pic>
        <p:nvPicPr>
          <p:cNvPr id="45" name="Picture 44" descr="A rainbow in different colors&#10;&#10;Description automatically generated">
            <a:extLst>
              <a:ext uri="{FF2B5EF4-FFF2-40B4-BE49-F238E27FC236}">
                <a16:creationId xmlns:a16="http://schemas.microsoft.com/office/drawing/2014/main" id="{6CD49BF4-F95D-82A2-40CB-52FF6EEBC6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764"/>
          <a:stretch/>
        </p:blipFill>
        <p:spPr>
          <a:xfrm>
            <a:off x="8849586" y="3541183"/>
            <a:ext cx="3135019" cy="27489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23190D-B3F5-6214-1E89-7E3CD57AF0BA}"/>
              </a:ext>
            </a:extLst>
          </p:cNvPr>
          <p:cNvSpPr txBox="1"/>
          <p:nvPr/>
        </p:nvSpPr>
        <p:spPr>
          <a:xfrm>
            <a:off x="4513058" y="229908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clusters vs 9 clusters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F231E7-42D0-4D8D-DDC3-B204F7439003}"/>
              </a:ext>
            </a:extLst>
          </p:cNvPr>
          <p:cNvSpPr txBox="1"/>
          <p:nvPr/>
        </p:nvSpPr>
        <p:spPr>
          <a:xfrm>
            <a:off x="1981233" y="6488668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Bayesspace</a:t>
            </a:r>
            <a:r>
              <a:rPr lang="en-US" dirty="0">
                <a:highlight>
                  <a:srgbClr val="FFFF00"/>
                </a:highlight>
              </a:rPr>
              <a:t> prefers 6/7 clusters</a:t>
            </a:r>
          </a:p>
        </p:txBody>
      </p:sp>
    </p:spTree>
    <p:extLst>
      <p:ext uri="{BB962C8B-B14F-4D97-AF65-F5344CB8AC3E}">
        <p14:creationId xmlns:p14="http://schemas.microsoft.com/office/powerpoint/2010/main" val="99870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pattern&#10;&#10;Description automatically generated">
            <a:extLst>
              <a:ext uri="{FF2B5EF4-FFF2-40B4-BE49-F238E27FC236}">
                <a16:creationId xmlns:a16="http://schemas.microsoft.com/office/drawing/2014/main" id="{34D3C6B5-2961-FBF9-D0F9-1621BCFD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79" y="2456043"/>
            <a:ext cx="2333509" cy="1866806"/>
          </a:xfrm>
          <a:prstGeom prst="rect">
            <a:avLst/>
          </a:prstGeom>
        </p:spPr>
      </p:pic>
      <p:pic>
        <p:nvPicPr>
          <p:cNvPr id="6" name="Picture 5" descr="A red and blue square with black dots&#10;&#10;Description automatically generated">
            <a:extLst>
              <a:ext uri="{FF2B5EF4-FFF2-40B4-BE49-F238E27FC236}">
                <a16:creationId xmlns:a16="http://schemas.microsoft.com/office/drawing/2014/main" id="{037CB64C-84B4-B88B-3803-39678D1FD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2"/>
          <a:stretch/>
        </p:blipFill>
        <p:spPr>
          <a:xfrm>
            <a:off x="1482866" y="2338873"/>
            <a:ext cx="2333509" cy="1998349"/>
          </a:xfrm>
          <a:prstGeom prst="rect">
            <a:avLst/>
          </a:prstGeom>
        </p:spPr>
      </p:pic>
      <p:pic>
        <p:nvPicPr>
          <p:cNvPr id="8" name="Picture 7" descr="A colorful square with black background&#10;&#10;Description automatically generated">
            <a:extLst>
              <a:ext uri="{FF2B5EF4-FFF2-40B4-BE49-F238E27FC236}">
                <a16:creationId xmlns:a16="http://schemas.microsoft.com/office/drawing/2014/main" id="{3FA90EC9-1BD7-B254-1EF2-43685C764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868" y="4506507"/>
            <a:ext cx="2687906" cy="2150325"/>
          </a:xfrm>
          <a:prstGeom prst="rect">
            <a:avLst/>
          </a:prstGeom>
        </p:spPr>
      </p:pic>
      <p:pic>
        <p:nvPicPr>
          <p:cNvPr id="9" name="Picture 8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CD1EF024-8BD7-E66A-7859-38EBCC664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21"/>
          <a:stretch/>
        </p:blipFill>
        <p:spPr>
          <a:xfrm>
            <a:off x="1416963" y="4558868"/>
            <a:ext cx="2394653" cy="2055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E8A2A-3AD1-3DF6-4135-34A67C211114}"/>
              </a:ext>
            </a:extLst>
          </p:cNvPr>
          <p:cNvSpPr txBox="1"/>
          <p:nvPr/>
        </p:nvSpPr>
        <p:spPr>
          <a:xfrm>
            <a:off x="5171868" y="1029503"/>
            <a:ext cx="7271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Filter out barcodes with fewer than 25 reads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Filter out genes/transcripts with reads in fewer than 3 barcodes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Filter out barcodes with &gt;20% MT reads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Normalize to 10,000 counts per barcode </a:t>
            </a:r>
          </a:p>
          <a:p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2C8C546-430F-F316-E53F-1A3D92F845C4}"/>
              </a:ext>
            </a:extLst>
          </p:cNvPr>
          <p:cNvSpPr/>
          <p:nvPr/>
        </p:nvSpPr>
        <p:spPr>
          <a:xfrm>
            <a:off x="4238368" y="3429000"/>
            <a:ext cx="753762" cy="191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DE4CCF-3F00-465F-B4C7-B770F4C093F5}"/>
              </a:ext>
            </a:extLst>
          </p:cNvPr>
          <p:cNvSpPr/>
          <p:nvPr/>
        </p:nvSpPr>
        <p:spPr>
          <a:xfrm>
            <a:off x="4238368" y="5553904"/>
            <a:ext cx="753762" cy="191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6EE9C-57EC-1ED0-DFA9-B74088BD6DA5}"/>
              </a:ext>
            </a:extLst>
          </p:cNvPr>
          <p:cNvSpPr txBox="1"/>
          <p:nvPr/>
        </p:nvSpPr>
        <p:spPr>
          <a:xfrm>
            <a:off x="3872785" y="3040481"/>
            <a:ext cx="161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80066-DF32-B586-40D9-6B3532C33712}"/>
              </a:ext>
            </a:extLst>
          </p:cNvPr>
          <p:cNvSpPr txBox="1"/>
          <p:nvPr/>
        </p:nvSpPr>
        <p:spPr>
          <a:xfrm>
            <a:off x="532704" y="317067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A4521-1DAA-5146-9F30-CE5C972447F4}"/>
              </a:ext>
            </a:extLst>
          </p:cNvPr>
          <p:cNvSpPr txBox="1"/>
          <p:nvPr/>
        </p:nvSpPr>
        <p:spPr>
          <a:xfrm>
            <a:off x="561356" y="546500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K=9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98516-BB4F-BC2C-3BC5-BCF75E43F781}"/>
              </a:ext>
            </a:extLst>
          </p:cNvPr>
          <p:cNvCxnSpPr>
            <a:cxnSpLocks/>
          </p:cNvCxnSpPr>
          <p:nvPr/>
        </p:nvCxnSpPr>
        <p:spPr>
          <a:xfrm flipH="1">
            <a:off x="7327557" y="4151095"/>
            <a:ext cx="946939" cy="50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91B7EB-D5C5-8D13-14DF-DC91652C8939}"/>
              </a:ext>
            </a:extLst>
          </p:cNvPr>
          <p:cNvSpPr txBox="1"/>
          <p:nvPr/>
        </p:nvSpPr>
        <p:spPr>
          <a:xfrm>
            <a:off x="8274496" y="3821802"/>
            <a:ext cx="273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low quality, shows very poor clustering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91041A9-05A4-B9ED-5BF1-D6E377B0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1" y="-101536"/>
            <a:ext cx="9102437" cy="909393"/>
          </a:xfrm>
        </p:spPr>
        <p:txBody>
          <a:bodyPr>
            <a:normAutofit/>
          </a:bodyPr>
          <a:lstStyle/>
          <a:p>
            <a:r>
              <a:rPr lang="en-US" sz="3000" dirty="0"/>
              <a:t>Why are spots not getting clustered?</a:t>
            </a:r>
          </a:p>
        </p:txBody>
      </p:sp>
      <p:pic>
        <p:nvPicPr>
          <p:cNvPr id="25" name="Picture 24" descr="A red and blue hexagons&#10;&#10;Description automatically generated">
            <a:extLst>
              <a:ext uri="{FF2B5EF4-FFF2-40B4-BE49-F238E27FC236}">
                <a16:creationId xmlns:a16="http://schemas.microsoft.com/office/drawing/2014/main" id="{BB4ADC8E-C9D4-86B0-7314-B672837F9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77" y="826178"/>
            <a:ext cx="1994643" cy="1595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8881A0-D44D-77F8-D9B1-B2841CAC13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90" r="14713" b="21092"/>
          <a:stretch/>
        </p:blipFill>
        <p:spPr>
          <a:xfrm rot="16200000" flipV="1">
            <a:off x="3195662" y="644504"/>
            <a:ext cx="1515732" cy="19441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2187C0-EF2E-C04F-F275-3454C54F1C5A}"/>
              </a:ext>
            </a:extLst>
          </p:cNvPr>
          <p:cNvSpPr txBox="1"/>
          <p:nvPr/>
        </p:nvSpPr>
        <p:spPr>
          <a:xfrm>
            <a:off x="2357941" y="549348"/>
            <a:ext cx="334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of barcode coordinates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A7FE53-D9A8-41DE-7656-79E33C23DCE3}"/>
              </a:ext>
            </a:extLst>
          </p:cNvPr>
          <p:cNvSpPr txBox="1"/>
          <p:nvPr/>
        </p:nvSpPr>
        <p:spPr>
          <a:xfrm>
            <a:off x="6657104" y="667131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Sockeye Filtering: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72E24-B3BF-AE15-CF39-BDEE5F22A0B7}"/>
              </a:ext>
            </a:extLst>
          </p:cNvPr>
          <p:cNvSpPr txBox="1"/>
          <p:nvPr/>
        </p:nvSpPr>
        <p:spPr>
          <a:xfrm>
            <a:off x="3747589" y="5224601"/>
            <a:ext cx="161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803B43-F064-2981-73F4-366686CF6A2E}"/>
              </a:ext>
            </a:extLst>
          </p:cNvPr>
          <p:cNvSpPr txBox="1"/>
          <p:nvPr/>
        </p:nvSpPr>
        <p:spPr>
          <a:xfrm>
            <a:off x="8152779" y="4981083"/>
            <a:ext cx="4039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Should we be focusing on utilizing these low quality or are we fine removing them?</a:t>
            </a:r>
          </a:p>
        </p:txBody>
      </p:sp>
    </p:spTree>
    <p:extLst>
      <p:ext uri="{BB962C8B-B14F-4D97-AF65-F5344CB8AC3E}">
        <p14:creationId xmlns:p14="http://schemas.microsoft.com/office/powerpoint/2010/main" val="410820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A58A-9EE2-8D0E-5567-F3D973C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4" y="-49871"/>
            <a:ext cx="1144235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 analysis: single-cell (Seurat) vs </a:t>
            </a:r>
            <a:r>
              <a:rPr lang="en-US" sz="3200" dirty="0" err="1"/>
              <a:t>Pseudobulking</a:t>
            </a:r>
            <a:r>
              <a:rPr lang="en-US" sz="3200" dirty="0"/>
              <a:t> (DEseq2)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7C9F0-A241-24A5-C9F1-6392A098EF00}"/>
              </a:ext>
            </a:extLst>
          </p:cNvPr>
          <p:cNvSpPr txBox="1"/>
          <p:nvPr/>
        </p:nvSpPr>
        <p:spPr>
          <a:xfrm>
            <a:off x="354104" y="1275692"/>
            <a:ext cx="75047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Thoughts: </a:t>
            </a:r>
          </a:p>
          <a:p>
            <a:pPr marL="342900" indent="-342900">
              <a:buAutoNum type="arabicPeriod"/>
            </a:pPr>
            <a:r>
              <a:rPr lang="en-US" dirty="0"/>
              <a:t>Is the quality of the individual barcodes sufficient to not have to combine them?</a:t>
            </a:r>
          </a:p>
          <a:p>
            <a:pPr marL="342900" indent="-342900">
              <a:buAutoNum type="arabicPeriod"/>
            </a:pPr>
            <a:r>
              <a:rPr lang="en-US" dirty="0"/>
              <a:t>If we pseudo bulk- Is there a recommended method of comparing clusters across samples?</a:t>
            </a:r>
          </a:p>
          <a:p>
            <a:pPr lvl="1"/>
            <a:r>
              <a:rPr lang="en-US" dirty="0"/>
              <a:t>2a. Is it a good idea to cluster all samples together independent of spatial data?  </a:t>
            </a:r>
          </a:p>
          <a:p>
            <a:pPr marL="342900" indent="-342900">
              <a:buAutoNum type="arabicPeriod"/>
            </a:pPr>
            <a:r>
              <a:rPr lang="en-US" dirty="0"/>
              <a:t>DE can be a reliable method of novel isoform detection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 descr="A graph of barcode&#10;&#10;Description automatically generated">
            <a:extLst>
              <a:ext uri="{FF2B5EF4-FFF2-40B4-BE49-F238E27FC236}">
                <a16:creationId xmlns:a16="http://schemas.microsoft.com/office/drawing/2014/main" id="{9E0FB348-6AEF-AF99-2E7D-1CBE4E27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382" y="976291"/>
            <a:ext cx="3754537" cy="2028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F08C1-7EA6-7D5D-E370-794FC90E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0"/>
          <a:stretch/>
        </p:blipFill>
        <p:spPr>
          <a:xfrm>
            <a:off x="5486523" y="4634647"/>
            <a:ext cx="3956874" cy="222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3A4A5-5C21-29F4-2C9E-46A34A81B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262" y="2900656"/>
            <a:ext cx="2560634" cy="3957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6675F7-A134-21BC-80F1-843475D32D4A}"/>
              </a:ext>
            </a:extLst>
          </p:cNvPr>
          <p:cNvSpPr txBox="1"/>
          <p:nvPr/>
        </p:nvSpPr>
        <p:spPr>
          <a:xfrm>
            <a:off x="5804261" y="3853486"/>
            <a:ext cx="375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Pseudobulking</a:t>
            </a:r>
            <a:r>
              <a:rPr lang="en-US" dirty="0"/>
              <a:t> Gray Matter vs White Matter across 4 samples:</a:t>
            </a:r>
          </a:p>
        </p:txBody>
      </p:sp>
    </p:spTree>
    <p:extLst>
      <p:ext uri="{BB962C8B-B14F-4D97-AF65-F5344CB8AC3E}">
        <p14:creationId xmlns:p14="http://schemas.microsoft.com/office/powerpoint/2010/main" val="184898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4DD2-0BDE-36FB-F490-35EAD3C0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11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show Nanopore works – how can we utilize Illumina data to most convincingly demonstrate that nanopore is comparable?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52376-5EEA-3765-609B-C8E9349DCA25}"/>
              </a:ext>
            </a:extLst>
          </p:cNvPr>
          <p:cNvSpPr txBox="1"/>
          <p:nvPr/>
        </p:nvSpPr>
        <p:spPr>
          <a:xfrm>
            <a:off x="741406" y="2842055"/>
            <a:ext cx="75441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Show same genes are DE expressed between clusters?</a:t>
            </a:r>
          </a:p>
          <a:p>
            <a:pPr marL="342900" indent="-342900">
              <a:buAutoNum type="arabicPeriod"/>
            </a:pPr>
            <a:r>
              <a:rPr lang="en-US" dirty="0"/>
              <a:t>Show figures are similar?</a:t>
            </a:r>
          </a:p>
          <a:p>
            <a:pPr marL="342900" indent="-342900">
              <a:buAutoNum type="arabicPeriod"/>
            </a:pPr>
            <a:r>
              <a:rPr lang="en-US" dirty="0"/>
              <a:t>Show similar spatial expression patterns of key genes throughout sample?</a:t>
            </a:r>
          </a:p>
        </p:txBody>
      </p:sp>
    </p:spTree>
    <p:extLst>
      <p:ext uri="{BB962C8B-B14F-4D97-AF65-F5344CB8AC3E}">
        <p14:creationId xmlns:p14="http://schemas.microsoft.com/office/powerpoint/2010/main" val="326033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4EFE336C-F2CD-791C-CA8C-3044B1C6B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3420" y="274896"/>
            <a:ext cx="5997317" cy="2773657"/>
          </a:xfrm>
        </p:spPr>
      </p:pic>
      <p:pic>
        <p:nvPicPr>
          <p:cNvPr id="7" name="Picture 6" descr="A diagram of 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7A156B04-8B29-7202-B204-1EC578DB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25" y="3201290"/>
            <a:ext cx="7772400" cy="3530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A4DC4-30B4-C1B5-B1A7-E8B8543FBC18}"/>
              </a:ext>
            </a:extLst>
          </p:cNvPr>
          <p:cNvSpPr txBox="1"/>
          <p:nvPr/>
        </p:nvSpPr>
        <p:spPr>
          <a:xfrm>
            <a:off x="580767" y="494270"/>
            <a:ext cx="22087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CellCharter</a:t>
            </a:r>
            <a:r>
              <a:rPr lang="en-US" sz="2800" dirty="0"/>
              <a:t>?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Worth trying?</a:t>
            </a:r>
          </a:p>
        </p:txBody>
      </p:sp>
    </p:spTree>
    <p:extLst>
      <p:ext uri="{BB962C8B-B14F-4D97-AF65-F5344CB8AC3E}">
        <p14:creationId xmlns:p14="http://schemas.microsoft.com/office/powerpoint/2010/main" val="332172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495</Words>
  <Application>Microsoft Macintosh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Roboto</vt:lpstr>
      <vt:lpstr>Times New Roman</vt:lpstr>
      <vt:lpstr>Wingdings</vt:lpstr>
      <vt:lpstr>Office Theme</vt:lpstr>
      <vt:lpstr>Longread DLPFC Visium meeting with Timp and Hicks lab</vt:lpstr>
      <vt:lpstr>PowerPoint Presentation</vt:lpstr>
      <vt:lpstr>Problems/Questions</vt:lpstr>
      <vt:lpstr>BayesSpace current pipeline </vt:lpstr>
      <vt:lpstr>PowerPoint Presentation</vt:lpstr>
      <vt:lpstr>Why are spots not getting clustered?</vt:lpstr>
      <vt:lpstr>DE analysis: single-cell (Seurat) vs Pseudobulking (DEseq2)</vt:lpstr>
      <vt:lpstr>We want to show Nanopore works – how can we utilize Illumina data to most convincingly demonstrate that nanopore is comparable?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Longread DLPFC Visium meeting with Timp and Hicks lab</dc:title>
  <dc:creator>Daniel Rabizadeh</dc:creator>
  <cp:lastModifiedBy>Hope Eden</cp:lastModifiedBy>
  <cp:revision>2</cp:revision>
  <dcterms:created xsi:type="dcterms:W3CDTF">2023-12-18T17:53:15Z</dcterms:created>
  <dcterms:modified xsi:type="dcterms:W3CDTF">2023-12-19T16:01:19Z</dcterms:modified>
</cp:coreProperties>
</file>